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n Leu" userId="28853c7a-e98f-4ccf-897e-9bee0bb10a19" providerId="ADAL" clId="{7B0617AC-58DC-4454-AF75-966A214CF886}"/>
    <pc:docChg chg="custSel modSld">
      <pc:chgData name="Sven Leu" userId="28853c7a-e98f-4ccf-897e-9bee0bb10a19" providerId="ADAL" clId="{7B0617AC-58DC-4454-AF75-966A214CF886}" dt="2022-07-04T06:06:42.414" v="21" actId="27636"/>
      <pc:docMkLst>
        <pc:docMk/>
      </pc:docMkLst>
      <pc:sldChg chg="modSp mod">
        <pc:chgData name="Sven Leu" userId="28853c7a-e98f-4ccf-897e-9bee0bb10a19" providerId="ADAL" clId="{7B0617AC-58DC-4454-AF75-966A214CF886}" dt="2022-07-04T06:06:42.414" v="21" actId="27636"/>
        <pc:sldMkLst>
          <pc:docMk/>
          <pc:sldMk cId="194781154" sldId="258"/>
        </pc:sldMkLst>
        <pc:spChg chg="mod">
          <ac:chgData name="Sven Leu" userId="28853c7a-e98f-4ccf-897e-9bee0bb10a19" providerId="ADAL" clId="{7B0617AC-58DC-4454-AF75-966A214CF886}" dt="2022-07-04T06:06:42.414" v="21" actId="27636"/>
          <ac:spMkLst>
            <pc:docMk/>
            <pc:sldMk cId="194781154" sldId="258"/>
            <ac:spMk id="3" creationId="{97713A43-7678-3769-FA36-F9CA7655843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5C833-21CE-A0B7-221F-C6D1CD2B1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52ADFA-3DD0-5C09-BD00-98DC01E95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772997-236E-C395-8399-0705FA9FC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6E7C8-DFAC-6EF7-EFA4-4C77F6CE7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93769C-721F-CD46-4B77-C63D2301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68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FD5F55-7480-EED1-F522-7C88F29FE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6C108F6-090B-5353-2DE6-E8E31160D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F43577-3977-F1AB-1EA5-671AC3C9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DE3F13-2B27-0627-DA91-E0A750584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7BEC90-D745-87CD-963C-9B547B6F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227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22646AB-891A-FB3C-AA87-8D13242FD2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668FB8-086B-0599-3051-B24F87C56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A6501C-FA52-0CEC-8D43-CBD4314BF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E6AD8F-D44E-8A38-4607-EE81D4E42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A798C7-62E4-59AC-A4AA-5FA897050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268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B0C4F5-B036-B903-3902-8048436A3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D0CF85-7F7D-1FA6-EDF2-502B54054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602E0D-64D9-C7B5-65E3-63ED6918C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E28A41-FD4D-1F57-26DA-A9C0272D0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C0D53B-A13A-674C-74B3-177923BA8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62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804E22-22A1-2C2F-844A-9189A50F1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3B33AE7-5140-C8F4-A482-0C11A3F2E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0EAC46-A84E-A8D1-998A-53819C441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DAF5B5-6956-A6A1-1090-EB7EF3CC8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E18D98-2723-0B2C-A730-90D150729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58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FC38A0-2893-8AA0-02F1-7EE289E7C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E07FAF-EB45-95B4-4166-EB1A43A59C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8265BB-A6C0-3BF6-6E90-933AA0D70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829690-68F4-A3A2-A050-63C59AFFC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FE524A-7A7D-B996-1E39-6BDC8F540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55EC1B3-564B-1A73-B964-AE1922090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24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6742F7-04D4-550B-CF58-DC95C0189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65F1E8-4731-C66E-38F6-E2B3FB702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F42F55-5CA9-E234-AC23-80B45EAB8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2C077C6-BA28-92BA-F8EF-DCFF9BAC8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C436BB8-94D7-902D-3EFE-056F6AAB7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22C1C99-9CC4-014F-7AE2-71C65745D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25402A9-5B6F-35DE-2C58-EC6C7AA7E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BEC33A7-1D16-BBB4-506B-85F2144ED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64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B45267-4171-388C-2ADD-41BE576C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B08FA9-1868-EE05-3A79-D557C56E5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C256910-2D1F-EB55-B20F-D4CC60271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B084366-3968-D8B4-CB62-5AA736DD4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71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3489366-AF6B-5F36-CEB6-39286EAC7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1CB89D2-4369-6532-02E4-913DCF20D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A000DB-37A5-8B28-EC0C-452E6BDA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1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64687-C890-26B4-8514-D27BCB364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E6EB4C-A0E6-39DF-25AD-3CD46963D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BF10D2-9EA6-A45C-1881-E93334858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AD6A11-D9D2-DCFA-3213-E37DF9042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CEC177-2910-CDDD-AA36-8E2699F03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746031-00C4-0DF8-200B-A8EFE61D5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15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B605A-0AA6-60C2-A108-967BEAB34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2E56D77-B26B-38A7-398A-29661C821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BC2C57-8131-00B5-51DC-D16C5A5C8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61C930-3C26-F0F9-A2D8-5A47724B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3E7003-F758-1E4B-C1EC-7D3639F6B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EA1D57-33B0-5AD7-92CC-F47098D44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15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00DEB7F-5884-4B86-9BB8-5118B123B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BBAD3D-D70D-D7A0-754C-16FA934B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6B892E-4C25-1C6A-164B-268BA8E3C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56A2A-3A0D-C04E-9E6A-26A98053CF2F}" type="datetimeFigureOut">
              <a:rPr lang="de-DE" smtClean="0"/>
              <a:t>04.07.2022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CA8FBC-0921-65C3-FEEF-E5D3666B2D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1B4262-CA19-EF43-285E-1BF386308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ABA77-B52D-EA4C-B47B-EE25EDAD7A3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934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EC581E-22C5-D661-0C5D-97A48B81E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de-DE" sz="11500" b="1"/>
              <a:t>Profilkurse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B8B6E0-7554-C3D0-4091-97D64508C4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de-DE" dirty="0"/>
              <a:t>Jahrgang 9 &amp; 10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6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9D148F6-7492-9E33-78A1-5750B41C7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39" y="514148"/>
            <a:ext cx="8074815" cy="976949"/>
          </a:xfrm>
        </p:spPr>
        <p:txBody>
          <a:bodyPr anchor="ctr">
            <a:normAutofit fontScale="90000"/>
          </a:bodyPr>
          <a:lstStyle/>
          <a:p>
            <a:br>
              <a:rPr lang="de-DE" sz="3400" b="1" dirty="0"/>
            </a:br>
            <a:r>
              <a:rPr lang="de-D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Profilkurse – Allgemeine Informationen</a:t>
            </a:r>
            <a:br>
              <a:rPr lang="de-DE" sz="3400" b="1" dirty="0"/>
            </a:br>
            <a:endParaRPr lang="de-DE" sz="34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F3EE26-BBAC-3F37-BCC6-207FAF3A2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778" y="1491097"/>
            <a:ext cx="10103555" cy="4278767"/>
          </a:xfrm>
        </p:spPr>
        <p:txBody>
          <a:bodyPr anchor="t">
            <a:noAutofit/>
          </a:bodyPr>
          <a:lstStyle/>
          <a:p>
            <a:r>
              <a:rPr lang="de-DE" sz="2400" dirty="0">
                <a:latin typeface="TimesNewRomanPSMT"/>
              </a:rPr>
              <a:t>Wahl am Ende der 8. Klasse bzw. zu Beginn der 9. Klasse</a:t>
            </a:r>
          </a:p>
          <a:p>
            <a:r>
              <a:rPr lang="de-DE" sz="2400" dirty="0">
                <a:latin typeface="TimesNewRomanPSMT"/>
              </a:rPr>
              <a:t>SuS, die in Jahrgang 6/7 „Französisch“ belegt haben —&gt; erneute Wahl von „Französisch“ und keine Belegung eines anderen Profilkurses</a:t>
            </a:r>
          </a:p>
          <a:p>
            <a:pPr lvl="1"/>
            <a:r>
              <a:rPr lang="de-DE" dirty="0">
                <a:latin typeface="TimesNewRomanPSMT"/>
              </a:rPr>
              <a:t>Alternativ: Abwahl von „Französisch“ und Wahl eines Profilkurses</a:t>
            </a:r>
          </a:p>
          <a:p>
            <a:r>
              <a:rPr lang="de-DE" sz="2400" dirty="0">
                <a:latin typeface="TimesNewRomanPSMT"/>
              </a:rPr>
              <a:t>Profilkurs wird verbindlich für zwei Jahre gewählt (9. und 10. Klasse) </a:t>
            </a:r>
          </a:p>
          <a:p>
            <a:r>
              <a:rPr lang="de-DE" sz="2400" dirty="0">
                <a:latin typeface="TimesNewRomanPSMT"/>
              </a:rPr>
              <a:t>angebotene Profilkurse dienen der beruflichen Orientierung</a:t>
            </a:r>
          </a:p>
          <a:p>
            <a:r>
              <a:rPr lang="de-DE" sz="2400" dirty="0">
                <a:latin typeface="TimesNewRomanPSMT"/>
              </a:rPr>
              <a:t>Interessen für den Übergang in das Berufsleben werden weiter ausgebaut (Berufsorientierung, Kennenlernen und Ausbau der eigenen Fähigkeiten </a:t>
            </a:r>
            <a:br>
              <a:rPr lang="de-DE" sz="2400" dirty="0">
                <a:latin typeface="TimesNewRomanPSMT"/>
              </a:rPr>
            </a:br>
            <a:r>
              <a:rPr lang="de-DE" sz="2400" dirty="0">
                <a:latin typeface="TimesNewRomanPSMT"/>
              </a:rPr>
              <a:t>und Fertigkeiten)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84418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5FF5B5-E8FA-293D-1EB2-B746781D9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795" y="393983"/>
            <a:ext cx="8074815" cy="1618489"/>
          </a:xfrm>
        </p:spPr>
        <p:txBody>
          <a:bodyPr anchor="ctr">
            <a:normAutofit/>
          </a:bodyPr>
          <a:lstStyle/>
          <a:p>
            <a:r>
              <a:rPr lang="de-DE" sz="3600" b="1" dirty="0">
                <a:latin typeface="TimesNewRomanPSMT"/>
              </a:rPr>
              <a:t>Profilkurs: </a:t>
            </a:r>
            <a:r>
              <a:rPr lang="de-DE" sz="5000" b="1" dirty="0">
                <a:latin typeface="TimesNewRomanPSMT"/>
              </a:rPr>
              <a:t>    Wirtschaft</a:t>
            </a:r>
            <a:endParaRPr lang="de-DE" sz="50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713A43-7678-3769-FA36-F9CA76558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497" y="1830071"/>
            <a:ext cx="9746707" cy="4401086"/>
          </a:xfrm>
        </p:spPr>
        <p:txBody>
          <a:bodyPr anchor="t">
            <a:normAutofit/>
          </a:bodyPr>
          <a:lstStyle/>
          <a:p>
            <a:r>
              <a:rPr lang="de-DE" sz="2400" dirty="0">
                <a:latin typeface="TimesNewRomanPSMT"/>
              </a:rPr>
              <a:t>Vertiefung der Unterrichtsinhalte aus dem Fach Wirtschaft, Interesse an wirtschaftlichen Zusammenhängen</a:t>
            </a:r>
          </a:p>
          <a:p>
            <a:r>
              <a:rPr lang="de-DE" sz="2400" dirty="0">
                <a:latin typeface="TimesNewRomanPSMT"/>
              </a:rPr>
              <a:t>Vorbereitung auf Übergang in entsprechende Ausbildung bzw. auf entsprechende berufsbildende Schulen (BBS 1)</a:t>
            </a:r>
          </a:p>
          <a:p>
            <a:r>
              <a:rPr lang="de-DE" sz="2400" dirty="0">
                <a:latin typeface="TimesNewRomanPSMT"/>
              </a:rPr>
              <a:t>Themenfelder: Verbraucher und Erwerbstätige im Wirtschaftsgeschehen, ökonomisches und soziales Handeln in Unternehmen, die Aufgaben des Staates im Wirtschaftsprozess, ökonomisches Handeln in der Region und weltweit</a:t>
            </a:r>
          </a:p>
          <a:p>
            <a:r>
              <a:rPr lang="de-DE" sz="2400" dirty="0">
                <a:latin typeface="TimesNewRomanPSMT"/>
              </a:rPr>
              <a:t>Schwerpunkte: Gestaltung einer Schülerfirma, kaufmännische Berufe, Softskills</a:t>
            </a:r>
            <a:r>
              <a:rPr lang="de-DE" sz="2400">
                <a:latin typeface="TimesNewRomanPSMT"/>
              </a:rPr>
              <a:t>, Verwaltungsberufe, wirtschaftliche </a:t>
            </a:r>
            <a:r>
              <a:rPr lang="de-DE" sz="2400" dirty="0">
                <a:latin typeface="TimesNewRomanPSMT"/>
              </a:rPr>
              <a:t>Zusammenhänge in der Praxis, Marketing</a:t>
            </a:r>
            <a:r>
              <a:rPr lang="de-DE" sz="2400">
                <a:latin typeface="TimesNewRomanPSMT"/>
              </a:rPr>
              <a:t>, Aufbau </a:t>
            </a:r>
            <a:r>
              <a:rPr lang="de-DE" sz="2400" dirty="0">
                <a:latin typeface="TimesNewRomanPSMT"/>
              </a:rPr>
              <a:t>einer Firma …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9478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5FF5B5-E8FA-293D-1EB2-B746781D9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39" y="655631"/>
            <a:ext cx="8074815" cy="882627"/>
          </a:xfrm>
        </p:spPr>
        <p:txBody>
          <a:bodyPr anchor="ctr">
            <a:normAutofit/>
          </a:bodyPr>
          <a:lstStyle/>
          <a:p>
            <a:r>
              <a:rPr lang="de-DE" sz="3600" b="1" dirty="0">
                <a:latin typeface="TimesNewRomanPSMT"/>
              </a:rPr>
              <a:t>Profilkurs:</a:t>
            </a:r>
            <a:r>
              <a:rPr lang="de-DE" sz="5000" b="1" dirty="0">
                <a:latin typeface="TimesNewRomanPSMT"/>
              </a:rPr>
              <a:t>     Technik</a:t>
            </a:r>
            <a:endParaRPr lang="de-DE" sz="50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713A43-7678-3769-FA36-F9CA76558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677" y="1142126"/>
            <a:ext cx="9382873" cy="4966844"/>
          </a:xfrm>
        </p:spPr>
        <p:txBody>
          <a:bodyPr anchor="t">
            <a:normAutofit lnSpcReduction="10000"/>
          </a:bodyPr>
          <a:lstStyle/>
          <a:p>
            <a:endParaRPr lang="de-DE" sz="2400" dirty="0">
              <a:latin typeface="TimesNewRomanPSMT"/>
            </a:endParaRPr>
          </a:p>
          <a:p>
            <a:r>
              <a:rPr lang="de-DE" sz="2400" dirty="0">
                <a:latin typeface="TimesNewRomanPSMT"/>
              </a:rPr>
              <a:t>Vertiefung des technischen Interesses durch Praxisbezüge</a:t>
            </a:r>
          </a:p>
          <a:p>
            <a:r>
              <a:rPr lang="de-DE" sz="2400" dirty="0">
                <a:latin typeface="TimesNewRomanPSMT"/>
              </a:rPr>
              <a:t>Bezug zu mathematischen und naturwissenschaftlichen Inhalten</a:t>
            </a:r>
          </a:p>
          <a:p>
            <a:r>
              <a:rPr lang="de-DE" sz="2400" dirty="0">
                <a:latin typeface="TimesNewRomanPSMT"/>
              </a:rPr>
              <a:t>Themen: Energie und Technik, Information und Kommunikation, Natur und Technik</a:t>
            </a:r>
          </a:p>
          <a:p>
            <a:r>
              <a:rPr lang="de-DE" sz="2400" dirty="0">
                <a:latin typeface="TimesNewRomanPSMT"/>
              </a:rPr>
              <a:t>Schwerpunkte (jeweils 1 Halbjahr im Wechsel) </a:t>
            </a:r>
            <a:br>
              <a:rPr lang="de-DE" sz="2400" dirty="0">
                <a:latin typeface="TimesNewRomanPSMT"/>
              </a:rPr>
            </a:br>
            <a:r>
              <a:rPr lang="de-DE" sz="2400" dirty="0">
                <a:latin typeface="TimesNewRomanPSMT"/>
              </a:rPr>
              <a:t>- Programmierung/ Konstruktion</a:t>
            </a:r>
            <a:br>
              <a:rPr lang="de-DE" sz="2400" dirty="0">
                <a:latin typeface="TimesNewRomanPSMT"/>
              </a:rPr>
            </a:br>
            <a:r>
              <a:rPr lang="de-DE" sz="2400" dirty="0">
                <a:latin typeface="TimesNewRomanPSMT"/>
              </a:rPr>
              <a:t>- Holztechnik, Metalltechnik</a:t>
            </a:r>
            <a:br>
              <a:rPr lang="de-DE" sz="2400" dirty="0">
                <a:latin typeface="TimesNewRomanPSMT"/>
              </a:rPr>
            </a:br>
            <a:r>
              <a:rPr lang="de-DE" sz="2400" dirty="0">
                <a:latin typeface="TimesNewRomanPSMT"/>
              </a:rPr>
              <a:t>- Elektrotechnik (Transistoren, Relais und Schaltungen)</a:t>
            </a:r>
            <a:br>
              <a:rPr lang="de-DE" sz="2400" dirty="0">
                <a:latin typeface="TimesNewRomanPSMT"/>
              </a:rPr>
            </a:br>
            <a:r>
              <a:rPr lang="de-DE" sz="2400" dirty="0">
                <a:latin typeface="TimesNewRomanPSMT"/>
              </a:rPr>
              <a:t>- Regenerative Energien und Elektrochemie</a:t>
            </a:r>
          </a:p>
          <a:p>
            <a:r>
              <a:rPr lang="de-DE" sz="2400" dirty="0">
                <a:latin typeface="TimesNewRomanPSMT"/>
              </a:rPr>
              <a:t>Berufsbilder im handwerklichen Bereich (BBS 2, MINT-Berufsschulen)</a:t>
            </a:r>
          </a:p>
          <a:p>
            <a:r>
              <a:rPr lang="de-DE" sz="2400" dirty="0">
                <a:latin typeface="TimesNewRomanPSMT"/>
              </a:rPr>
              <a:t>Exkursionen: TU Braunschweig, </a:t>
            </a:r>
            <a:r>
              <a:rPr lang="de-DE" sz="2400" dirty="0" err="1">
                <a:latin typeface="TimesNewRomanPSMT"/>
              </a:rPr>
              <a:t>Phaeno</a:t>
            </a:r>
            <a:r>
              <a:rPr lang="de-DE" sz="2400" dirty="0">
                <a:latin typeface="TimesNewRomanPSMT"/>
              </a:rPr>
              <a:t>, Autostadt</a:t>
            </a:r>
          </a:p>
          <a:p>
            <a:r>
              <a:rPr lang="de-DE" sz="2400" dirty="0">
                <a:latin typeface="TimesNewRomanPSMT"/>
              </a:rPr>
              <a:t>Wettbewerbe: Informatikbiber, Bundeswettbewerb Informatik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600128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5FF5B5-E8FA-293D-1EB2-B746781D9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492291"/>
            <a:ext cx="9904871" cy="1618489"/>
          </a:xfrm>
        </p:spPr>
        <p:txBody>
          <a:bodyPr anchor="ctr">
            <a:normAutofit/>
          </a:bodyPr>
          <a:lstStyle/>
          <a:p>
            <a:r>
              <a:rPr lang="de-DE" sz="3600" b="1" dirty="0">
                <a:latin typeface="TimesNewRomanPSMT"/>
              </a:rPr>
              <a:t>Profilkurs:</a:t>
            </a:r>
            <a:r>
              <a:rPr lang="de-DE" sz="5000" b="1" dirty="0">
                <a:latin typeface="TimesNewRomanPSMT"/>
              </a:rPr>
              <a:t>     Gesundheit und Soziales </a:t>
            </a:r>
            <a:endParaRPr lang="de-DE" sz="50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713A43-7678-3769-FA36-F9CA76558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770" y="1680561"/>
            <a:ext cx="9658786" cy="3766086"/>
          </a:xfrm>
        </p:spPr>
        <p:txBody>
          <a:bodyPr anchor="t">
            <a:normAutofit/>
          </a:bodyPr>
          <a:lstStyle/>
          <a:p>
            <a:endParaRPr lang="de-DE" sz="2400" dirty="0">
              <a:latin typeface="TimesNewRomanPSMT"/>
            </a:endParaRPr>
          </a:p>
          <a:p>
            <a:r>
              <a:rPr lang="de-DE" sz="2400" dirty="0">
                <a:latin typeface="TimesNewRomanPSMT"/>
              </a:rPr>
              <a:t>Kompetenzausbau in den Bereichen Sozialpädagogik, Gesundheit und Pflege sowie Ernährung und Hauswirtschaft</a:t>
            </a:r>
          </a:p>
          <a:p>
            <a:r>
              <a:rPr lang="de-DE" sz="2400" dirty="0">
                <a:latin typeface="TimesNewRomanPSMT"/>
              </a:rPr>
              <a:t>hoher Praxisanteil durch Kooperationen mit regionalen Partnern:</a:t>
            </a:r>
          </a:p>
          <a:p>
            <a:pPr lvl="1">
              <a:buFont typeface="Wingdings" pitchFamily="2" charset="2"/>
              <a:buChar char="Ø"/>
            </a:pPr>
            <a:r>
              <a:rPr lang="de-DE" dirty="0">
                <a:latin typeface="TimesNewRomanPSMT"/>
              </a:rPr>
              <a:t> DRK Kindertagesstätte Fallersleben West</a:t>
            </a:r>
          </a:p>
          <a:p>
            <a:pPr lvl="1">
              <a:buFont typeface="Wingdings" pitchFamily="2" charset="2"/>
              <a:buChar char="Ø"/>
            </a:pPr>
            <a:r>
              <a:rPr lang="de-DE" dirty="0">
                <a:latin typeface="TimesNewRomanPSMT"/>
              </a:rPr>
              <a:t> DRK Altenpflegeheim Schulzen Hof</a:t>
            </a:r>
          </a:p>
          <a:p>
            <a:r>
              <a:rPr lang="de-DE" sz="2400" dirty="0">
                <a:latin typeface="TimesNewRomanPSMT"/>
              </a:rPr>
              <a:t>Austausch mit berufsbildenden Schulen (BBS 3, Diakonie-Kolleg Wolfsburg)</a:t>
            </a:r>
          </a:p>
          <a:p>
            <a:pPr marL="0" indent="0">
              <a:buNone/>
            </a:pPr>
            <a:endParaRPr lang="de-DE" sz="2400" dirty="0">
              <a:latin typeface="TimesNewRomanPSMT"/>
            </a:endParaRPr>
          </a:p>
          <a:p>
            <a:pPr marL="0" indent="0">
              <a:buNone/>
            </a:pPr>
            <a:endParaRPr lang="de-DE" sz="2400" dirty="0">
              <a:latin typeface="TimesNewRomanPSMT"/>
            </a:endParaRPr>
          </a:p>
          <a:p>
            <a:pPr marL="0" indent="0">
              <a:buNone/>
            </a:pPr>
            <a:endParaRPr lang="de-DE" sz="2400" dirty="0">
              <a:latin typeface="TimesNewRomanPSMT"/>
            </a:endParaRP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0309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5FF5B5-E8FA-293D-1EB2-B746781D9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940" y="215955"/>
            <a:ext cx="9904871" cy="1618489"/>
          </a:xfrm>
        </p:spPr>
        <p:txBody>
          <a:bodyPr anchor="ctr">
            <a:normAutofit/>
          </a:bodyPr>
          <a:lstStyle/>
          <a:p>
            <a:r>
              <a:rPr lang="de-DE" sz="3600" b="1" dirty="0">
                <a:latin typeface="TimesNewRomanPSMT"/>
              </a:rPr>
              <a:t>Profilkurs:</a:t>
            </a:r>
            <a:r>
              <a:rPr lang="de-DE" sz="5000" b="1" dirty="0">
                <a:latin typeface="TimesNewRomanPSMT"/>
              </a:rPr>
              <a:t>     Gesundheit und Soziales </a:t>
            </a:r>
            <a:endParaRPr lang="de-DE" sz="50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713A43-7678-3769-FA36-F9CA76558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189" y="1368778"/>
            <a:ext cx="10686638" cy="4723092"/>
          </a:xfrm>
        </p:spPr>
        <p:txBody>
          <a:bodyPr anchor="t">
            <a:normAutofit fontScale="62500" lnSpcReduction="20000"/>
          </a:bodyPr>
          <a:lstStyle/>
          <a:p>
            <a:pPr marL="0" indent="0" algn="ctr">
              <a:buNone/>
            </a:pPr>
            <a:r>
              <a:rPr lang="de-DE" sz="3400" b="1" dirty="0">
                <a:solidFill>
                  <a:prstClr val="black"/>
                </a:solidFill>
                <a:latin typeface="TimesNewRomanPSMT"/>
              </a:rPr>
              <a:t>Besonderheiten in Klasse 9</a:t>
            </a:r>
            <a:endParaRPr lang="de-DE" sz="3400" dirty="0">
              <a:latin typeface="TimesNewRomanPSMT"/>
            </a:endParaRPr>
          </a:p>
          <a:p>
            <a:pPr marL="0" indent="0">
              <a:buNone/>
            </a:pPr>
            <a:r>
              <a:rPr lang="de-DE" sz="3400" b="1" dirty="0">
                <a:solidFill>
                  <a:prstClr val="black"/>
                </a:solidFill>
                <a:latin typeface="TimesNewRomanPSMT"/>
              </a:rPr>
              <a:t>Schwerpunkt Kita:</a:t>
            </a:r>
          </a:p>
          <a:p>
            <a:r>
              <a:rPr lang="de-DE" sz="3400" dirty="0">
                <a:solidFill>
                  <a:prstClr val="black"/>
                </a:solidFill>
                <a:latin typeface="TimesNewRomanPSMT"/>
              </a:rPr>
              <a:t>ca. alle zwei Wochen in der DRK-Kita Fallersleben-West</a:t>
            </a:r>
          </a:p>
          <a:p>
            <a:r>
              <a:rPr lang="de-DE" sz="3400" dirty="0">
                <a:solidFill>
                  <a:prstClr val="black"/>
                </a:solidFill>
                <a:latin typeface="TimesNewRomanPSMT"/>
              </a:rPr>
              <a:t>Erarbeitung von Angeboten für Kita-Kinder —&gt; nach Durchführung: Reflexion mit Erzieherinnen und Erziehern bzw. der Kita-Leitung</a:t>
            </a:r>
          </a:p>
          <a:p>
            <a:r>
              <a:rPr lang="de-DE" sz="3400" dirty="0">
                <a:solidFill>
                  <a:prstClr val="black"/>
                </a:solidFill>
                <a:latin typeface="TimesNewRomanPSMT"/>
              </a:rPr>
              <a:t>Unterrichtszeit: Mittwoch 7./8. Stunde</a:t>
            </a:r>
          </a:p>
          <a:p>
            <a:pPr marL="0" indent="0">
              <a:buNone/>
            </a:pPr>
            <a:r>
              <a:rPr lang="de-DE" sz="3400" b="1" dirty="0">
                <a:solidFill>
                  <a:prstClr val="black"/>
                </a:solidFill>
                <a:latin typeface="TimesNewRomanPSMT"/>
              </a:rPr>
              <a:t>Schwerpunkt Pflegeheim:</a:t>
            </a:r>
          </a:p>
          <a:p>
            <a:r>
              <a:rPr lang="de-DE" sz="3400" dirty="0">
                <a:solidFill>
                  <a:prstClr val="black"/>
                </a:solidFill>
                <a:latin typeface="TimesNewRomanPSMT"/>
              </a:rPr>
              <a:t>ca. alle zwei Wochen im DRK Altenpflegeheim Schulzen Hof </a:t>
            </a:r>
          </a:p>
          <a:p>
            <a:r>
              <a:rPr lang="de-DE" sz="3400" dirty="0">
                <a:solidFill>
                  <a:prstClr val="black"/>
                </a:solidFill>
                <a:latin typeface="TimesNewRomanPSMT"/>
              </a:rPr>
              <a:t>gemeinsame Aktivitäten mit den Bewohnern (Austausch: früher und heute, gemeinsame Unternehmungen, etc.) nach dem Konzept der Generationsbrücke Deutschland</a:t>
            </a:r>
          </a:p>
          <a:p>
            <a:r>
              <a:rPr lang="de-DE" sz="3400" dirty="0">
                <a:solidFill>
                  <a:prstClr val="black"/>
                </a:solidFill>
                <a:latin typeface="TimesNewRomanPSMT"/>
              </a:rPr>
              <a:t>Unterrichtszeit: Dienstag in der 5./6. Stunde </a:t>
            </a:r>
            <a:br>
              <a:rPr lang="de-DE" sz="3400" dirty="0">
                <a:solidFill>
                  <a:prstClr val="black"/>
                </a:solidFill>
                <a:latin typeface="TimesNewRomanPSMT"/>
              </a:rPr>
            </a:br>
            <a:r>
              <a:rPr lang="de-DE" sz="3400" dirty="0">
                <a:solidFill>
                  <a:prstClr val="black"/>
                </a:solidFill>
                <a:latin typeface="TimesNewRomanPSMT"/>
              </a:rPr>
              <a:t>—&gt; Besuche im Pflegeheim: Dienstag von 15 bis 16:30 Uhr</a:t>
            </a:r>
          </a:p>
          <a:p>
            <a:r>
              <a:rPr lang="de-DE" sz="3400" dirty="0">
                <a:solidFill>
                  <a:prstClr val="black"/>
                </a:solidFill>
                <a:latin typeface="TimesNewRomanPSMT"/>
              </a:rPr>
              <a:t>feste Bewohnerpartner für ein Schuljahr</a:t>
            </a:r>
            <a:endParaRPr lang="de-DE" sz="3400" dirty="0">
              <a:latin typeface="TimesNewRomanPSMT"/>
            </a:endParaRPr>
          </a:p>
          <a:p>
            <a:pPr marL="0" indent="0">
              <a:buNone/>
            </a:pPr>
            <a:endParaRPr lang="de-DE" sz="3400" dirty="0">
              <a:latin typeface="TimesNewRomanPSMT"/>
            </a:endParaRP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377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433</Words>
  <Application>Microsoft Office PowerPoint</Application>
  <PresentationFormat>Breitbild</PresentationFormat>
  <Paragraphs>43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TimesNewRomanPSMT</vt:lpstr>
      <vt:lpstr>Wingdings</vt:lpstr>
      <vt:lpstr>Office</vt:lpstr>
      <vt:lpstr>Profilkurse</vt:lpstr>
      <vt:lpstr> Profilkurse – Allgemeine Informationen </vt:lpstr>
      <vt:lpstr>Profilkurs:     Wirtschaft</vt:lpstr>
      <vt:lpstr>Profilkurs:     Technik</vt:lpstr>
      <vt:lpstr>Profilkurs:     Gesundheit und Soziales </vt:lpstr>
      <vt:lpstr>Profilkurs:     Gesundheit und Soziales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Profilkurse</dc:title>
  <dc:creator>Adrian Kruppa</dc:creator>
  <cp:lastModifiedBy>Sven Leu</cp:lastModifiedBy>
  <cp:revision>6</cp:revision>
  <dcterms:created xsi:type="dcterms:W3CDTF">2022-05-07T08:50:56Z</dcterms:created>
  <dcterms:modified xsi:type="dcterms:W3CDTF">2022-07-04T06:06:45Z</dcterms:modified>
</cp:coreProperties>
</file>